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1"/>
  </p:sldMasterIdLst>
  <p:sldIdLst>
    <p:sldId id="256" r:id="rId2"/>
    <p:sldId id="271" r:id="rId3"/>
    <p:sldId id="269" r:id="rId4"/>
    <p:sldId id="258" r:id="rId5"/>
    <p:sldId id="267" r:id="rId6"/>
    <p:sldId id="262" r:id="rId7"/>
    <p:sldId id="266" r:id="rId8"/>
    <p:sldId id="265" r:id="rId9"/>
    <p:sldId id="268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6815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126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45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451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11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93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67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269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83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78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B2FE45-24C7-4023-9F64-39614EE1F423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4962992-4B33-4B73-A430-721A95B5279F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326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vstup1930@i.ua" TargetMode="External"/><Relationship Id="rId2" Type="http://schemas.openxmlformats.org/officeDocument/2006/relationships/hyperlink" Target="https://tfcddaey.sit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stup.edbo.gov.u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2491" y="297702"/>
            <a:ext cx="10856890" cy="1981435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Gulim" panose="020B0600000101010101" pitchFamily="34" charset="-127"/>
                <a:ea typeface="Gulim" panose="020B0600000101010101" pitchFamily="34" charset="-127"/>
                <a:cs typeface="Aharoni" panose="02010803020104030203" pitchFamily="2" charset="-79"/>
              </a:rPr>
              <a:t>В</a:t>
            </a:r>
            <a:r>
              <a:rPr lang="uk-UA" sz="3200" b="1" dirty="0" smtClean="0">
                <a:solidFill>
                  <a:srgbClr val="0070C0"/>
                </a:solidFill>
                <a:latin typeface="Gulim" panose="020B0600000101010101" pitchFamily="34" charset="-127"/>
                <a:ea typeface="Gulim" panose="020B0600000101010101" pitchFamily="34" charset="-127"/>
                <a:cs typeface="Aharoni" panose="02010803020104030203" pitchFamily="2" charset="-79"/>
              </a:rPr>
              <a:t>ІДОКРЕМЛЕНИЙ СТРУКТУРНИЙ ПІДРОЗДІЛ «ТЕХНОЛОГІЧНИЙ ФАХОВИЙ КОЛЕДЖ ДНІПРОВСЬКОГО ДЕРЖАВНОГО </a:t>
            </a:r>
            <a:br>
              <a:rPr lang="uk-UA" sz="3200" b="1" dirty="0" smtClean="0">
                <a:solidFill>
                  <a:srgbClr val="0070C0"/>
                </a:solidFill>
                <a:latin typeface="Gulim" panose="020B0600000101010101" pitchFamily="34" charset="-127"/>
                <a:ea typeface="Gulim" panose="020B0600000101010101" pitchFamily="34" charset="-127"/>
                <a:cs typeface="Aharoni" panose="02010803020104030203" pitchFamily="2" charset="-79"/>
              </a:rPr>
            </a:br>
            <a:r>
              <a:rPr lang="uk-UA" sz="3200" b="1" dirty="0" smtClean="0">
                <a:solidFill>
                  <a:srgbClr val="0070C0"/>
                </a:solidFill>
                <a:latin typeface="Gulim" panose="020B0600000101010101" pitchFamily="34" charset="-127"/>
                <a:ea typeface="Gulim" panose="020B0600000101010101" pitchFamily="34" charset="-127"/>
                <a:cs typeface="Aharoni" panose="02010803020104030203" pitchFamily="2" charset="-79"/>
              </a:rPr>
              <a:t>АГРАРНО-ЕКОНОМІЧНОГО УНІВЕРСИТЕТУ»</a:t>
            </a:r>
            <a:endParaRPr lang="ru-RU" sz="3200" b="1" dirty="0">
              <a:solidFill>
                <a:srgbClr val="0070C0"/>
              </a:solidFill>
              <a:latin typeface="Gulim" panose="020B0600000101010101" pitchFamily="34" charset="-127"/>
              <a:ea typeface="Gulim" panose="020B0600000101010101" pitchFamily="34" charset="-127"/>
              <a:cs typeface="Aharoni" panose="02010803020104030203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2339" y="2099256"/>
            <a:ext cx="10507013" cy="4309571"/>
          </a:xfrm>
          <a:ln w="38100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l"/>
            <a:r>
              <a:rPr lang="ru-RU" sz="66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6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ПРАВИЛА ПРИЙОМУ</a:t>
            </a:r>
          </a:p>
          <a:p>
            <a:r>
              <a:rPr lang="ru-RU" sz="6600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6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</a:t>
            </a:r>
            <a:r>
              <a:rPr lang="ru-RU" sz="6600" dirty="0">
                <a:solidFill>
                  <a:srgbClr val="002060"/>
                </a:solidFill>
                <a:latin typeface="Arial Black" panose="020B0A04020102020204" pitchFamily="34" charset="0"/>
              </a:rPr>
              <a:t>2 0 2 5</a:t>
            </a:r>
          </a:p>
          <a:p>
            <a:endParaRPr lang="uk-UA" sz="36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uk-UA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l"/>
            <a:r>
              <a:rPr lang="uk-UA" sz="3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    </a:t>
            </a:r>
            <a:r>
              <a:rPr lang="uk-UA" sz="40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м.ДНІПРО</a:t>
            </a:r>
            <a:endParaRPr lang="ru-RU" sz="4000" b="1" dirty="0">
              <a:solidFill>
                <a:srgbClr val="00206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9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319" y="3599951"/>
            <a:ext cx="4746171" cy="298918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20321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467" y="145567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6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КОНТАКТИ:</a:t>
            </a:r>
            <a:endParaRPr lang="ru-RU" sz="6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algn="ctr"/>
            <a:r>
              <a:rPr lang="en-US" sz="60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Website</a:t>
            </a:r>
            <a:r>
              <a:rPr lang="uk-UA" sz="60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: </a:t>
            </a:r>
            <a:r>
              <a:rPr lang="en-US" sz="6000" b="1" u="sng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https://tfcddaey.site</a:t>
            </a:r>
            <a:r>
              <a:rPr lang="en-US" sz="60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/</a:t>
            </a:r>
            <a:endParaRPr lang="uk-UA" sz="6000" b="1" u="sng" dirty="0" smtClean="0">
              <a:solidFill>
                <a:srgbClr val="00206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algn="ctr"/>
            <a:r>
              <a:rPr lang="en-US" sz="60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e-mail</a:t>
            </a:r>
            <a:r>
              <a:rPr lang="uk-UA" sz="60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: </a:t>
            </a:r>
            <a:r>
              <a:rPr lang="en-US" sz="60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  <a:hlinkClick r:id="rId3"/>
              </a:rPr>
              <a:t>vstup1930@i.ua</a:t>
            </a:r>
            <a:r>
              <a:rPr lang="en-US" sz="60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endParaRPr lang="ru-RU" sz="6000" b="1" u="sng" dirty="0" smtClean="0">
              <a:solidFill>
                <a:srgbClr val="00206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algn="ctr"/>
            <a:r>
              <a:rPr lang="uk-UA" sz="6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(066)056-02-01</a:t>
            </a:r>
          </a:p>
          <a:p>
            <a:pPr algn="ctr"/>
            <a:r>
              <a:rPr lang="uk-UA" sz="6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(096)781-65-44</a:t>
            </a:r>
          </a:p>
          <a:p>
            <a:pPr algn="ctr"/>
            <a:r>
              <a:rPr lang="uk-UA" sz="4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м. Дніпро </a:t>
            </a:r>
          </a:p>
          <a:p>
            <a:pPr algn="ctr"/>
            <a:r>
              <a:rPr lang="uk-UA" sz="4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пр-т Д.Яворницького, 76</a:t>
            </a:r>
            <a:endParaRPr lang="ru-RU" sz="48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815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429" y="585216"/>
            <a:ext cx="11495313" cy="89524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ПРО</a:t>
            </a:r>
            <a:r>
              <a:rPr lang="uk-UA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ЄКТ ПРИЙОМУ 2025</a:t>
            </a:r>
            <a:endParaRPr lang="ru-RU" b="1" dirty="0">
              <a:solidFill>
                <a:srgbClr val="00206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897341"/>
              </p:ext>
            </p:extLst>
          </p:nvPr>
        </p:nvGraphicFramePr>
        <p:xfrm>
          <a:off x="101601" y="1684331"/>
          <a:ext cx="11829146" cy="4793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282">
                  <a:extLst>
                    <a:ext uri="{9D8B030D-6E8A-4147-A177-3AD203B41FA5}">
                      <a16:colId xmlns:a16="http://schemas.microsoft.com/office/drawing/2014/main" val="271228608"/>
                    </a:ext>
                  </a:extLst>
                </a:gridCol>
                <a:gridCol w="1334274">
                  <a:extLst>
                    <a:ext uri="{9D8B030D-6E8A-4147-A177-3AD203B41FA5}">
                      <a16:colId xmlns:a16="http://schemas.microsoft.com/office/drawing/2014/main" val="2423135193"/>
                    </a:ext>
                  </a:extLst>
                </a:gridCol>
                <a:gridCol w="2020470">
                  <a:extLst>
                    <a:ext uri="{9D8B030D-6E8A-4147-A177-3AD203B41FA5}">
                      <a16:colId xmlns:a16="http://schemas.microsoft.com/office/drawing/2014/main" val="3537735943"/>
                    </a:ext>
                  </a:extLst>
                </a:gridCol>
                <a:gridCol w="1499470">
                  <a:extLst>
                    <a:ext uri="{9D8B030D-6E8A-4147-A177-3AD203B41FA5}">
                      <a16:colId xmlns:a16="http://schemas.microsoft.com/office/drawing/2014/main" val="3856317124"/>
                    </a:ext>
                  </a:extLst>
                </a:gridCol>
                <a:gridCol w="1524884">
                  <a:extLst>
                    <a:ext uri="{9D8B030D-6E8A-4147-A177-3AD203B41FA5}">
                      <a16:colId xmlns:a16="http://schemas.microsoft.com/office/drawing/2014/main" val="267210713"/>
                    </a:ext>
                  </a:extLst>
                </a:gridCol>
                <a:gridCol w="1534766">
                  <a:extLst>
                    <a:ext uri="{9D8B030D-6E8A-4147-A177-3AD203B41FA5}">
                      <a16:colId xmlns:a16="http://schemas.microsoft.com/office/drawing/2014/main" val="270871986"/>
                    </a:ext>
                  </a:extLst>
                </a:gridCol>
              </a:tblGrid>
              <a:tr h="713961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Назва спеціальності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Форма </a:t>
                      </a:r>
                    </a:p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навчання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Обсяги держзамовлення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Обсяги </a:t>
                      </a:r>
                    </a:p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на контракт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Вартість контракту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Загальний</a:t>
                      </a:r>
                    </a:p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 набір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231174"/>
                  </a:ext>
                </a:extLst>
              </a:tr>
              <a:tr h="407978">
                <a:tc gridSpan="6"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 основі базової середньої освіти(БСО)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27141"/>
                  </a:ext>
                </a:extLst>
              </a:tr>
              <a:tr h="407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181 «Харчові технології»</a:t>
                      </a:r>
                      <a:endParaRPr lang="ru-RU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денна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15500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106972"/>
                  </a:ext>
                </a:extLst>
              </a:tr>
              <a:tr h="407978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071 «Облік і оподаткування»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денна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16500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78214"/>
                  </a:ext>
                </a:extLst>
              </a:tr>
              <a:tr h="407978">
                <a:tc gridSpan="6"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 основі повної загальної освіти (ПЗСО) та кваліфікованого робітника (КР)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807928"/>
                  </a:ext>
                </a:extLst>
              </a:tr>
              <a:tr h="407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181 «Харчові технології»</a:t>
                      </a:r>
                      <a:endParaRPr lang="ru-RU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денна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15500</a:t>
                      </a:r>
                      <a:endParaRPr lang="ru-RU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140848"/>
                  </a:ext>
                </a:extLst>
              </a:tr>
              <a:tr h="407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071 «Облік і оподаткування»</a:t>
                      </a:r>
                      <a:endParaRPr lang="ru-RU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денна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16500</a:t>
                      </a:r>
                      <a:endParaRPr lang="ru-RU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514762"/>
                  </a:ext>
                </a:extLst>
              </a:tr>
              <a:tr h="407978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 основі повної загальної освіти (ПЗСО) та кваліфікованого робітника (КР)</a:t>
                      </a:r>
                      <a:endParaRPr lang="ru-RU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010692"/>
                  </a:ext>
                </a:extLst>
              </a:tr>
              <a:tr h="407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181 «Харчові технології»</a:t>
                      </a:r>
                      <a:endParaRPr lang="ru-RU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заочна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7000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652681"/>
                  </a:ext>
                </a:extLst>
              </a:tr>
              <a:tr h="407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071 «Облік і оподаткування»</a:t>
                      </a:r>
                      <a:endParaRPr lang="ru-RU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заочна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7000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ru-RU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896998"/>
                  </a:ext>
                </a:extLst>
              </a:tr>
              <a:tr h="4079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08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17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9894" y="162136"/>
            <a:ext cx="11495313" cy="89524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ТЕРМІНИ ПРИЙОМУ ДОКУМЕНТІВ</a:t>
            </a:r>
            <a:endParaRPr lang="ru-RU" b="1" dirty="0">
              <a:solidFill>
                <a:srgbClr val="00206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150" y="1057377"/>
            <a:ext cx="11988800" cy="5177919"/>
          </a:xfrm>
          <a:noFill/>
          <a:ln w="28575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ru-RU" sz="55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 algn="ctr">
              <a:buNone/>
            </a:pPr>
            <a:r>
              <a:rPr lang="ru-RU" sz="7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РЕЄСТРАЦІЯ ЕЛЕКТРОННИХ КАБІНЕТІВ ВСТУПНИКІВ </a:t>
            </a:r>
            <a:r>
              <a:rPr lang="ru-RU" sz="7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 26 </a:t>
            </a:r>
            <a:r>
              <a:rPr lang="ru-RU" sz="72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червня</a:t>
            </a:r>
            <a:r>
              <a:rPr lang="ru-RU" sz="7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2025 р. по 30 </a:t>
            </a:r>
            <a:r>
              <a:rPr lang="ru-RU" sz="72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жовтня</a:t>
            </a:r>
            <a:r>
              <a:rPr lang="ru-RU" sz="7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2025 р.</a:t>
            </a:r>
            <a:endParaRPr lang="uk-UA" sz="72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sz="7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 е н </a:t>
            </a:r>
            <a:r>
              <a:rPr lang="uk-UA" sz="7200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</a:t>
            </a:r>
            <a:r>
              <a:rPr lang="uk-UA" sz="7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а   ф о р м а:</a:t>
            </a:r>
            <a:endParaRPr lang="ru-RU" sz="72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algn="ctr"/>
            <a:r>
              <a:rPr lang="uk-UA" sz="6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 с н о в н а   с е с і я (бюджет):</a:t>
            </a:r>
            <a:endParaRPr lang="ru-RU" sz="64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 основі БСО – з 01 липня  до </a:t>
            </a: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14 </a:t>
            </a: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липня / з </a:t>
            </a: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15 </a:t>
            </a: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липня  по </a:t>
            </a: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23 </a:t>
            </a: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липня  /31 липня 2025 р. (03 серпня 2025 р.)</a:t>
            </a:r>
            <a:endParaRPr lang="ru-RU" sz="6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 основі </a:t>
            </a: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ПЗСО </a:t>
            </a:r>
            <a:r>
              <a:rPr lang="ru-RU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–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 05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липня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 до 02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/ з 23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липня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по 01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/ 14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2025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р.(31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2025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</a:t>
            </a:r>
            <a:r>
              <a:rPr lang="ru-RU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.)</a:t>
            </a:r>
          </a:p>
          <a:p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 основі КР – з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 05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липня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 до 02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/ з 23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липня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по 01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/ 14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2025 р.(31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2025 р.)</a:t>
            </a:r>
          </a:p>
          <a:p>
            <a:pPr algn="ctr"/>
            <a:r>
              <a:rPr lang="uk-UA" sz="6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 </a:t>
            </a:r>
            <a:r>
              <a:rPr lang="uk-UA" sz="6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 д а т к о в а   с е с і я (контракт):</a:t>
            </a:r>
            <a:endParaRPr lang="ru-RU" sz="64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 основі БСО – з 04 жовтня до 26 жовтня / 31 жовтня 2025 р.</a:t>
            </a:r>
            <a:endParaRPr lang="ru-RU" sz="6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 основі ПЗСО, КР – з 04 жовтня до 26 жовтня/31 вересня 2025 р.</a:t>
            </a:r>
          </a:p>
          <a:p>
            <a:r>
              <a:rPr lang="uk-UA" sz="7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 а о ч н а   ф о р м а:</a:t>
            </a:r>
            <a:endParaRPr lang="ru-RU" sz="72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algn="ctr"/>
            <a:r>
              <a:rPr lang="uk-UA" sz="6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 с н о в н а   с е с і я (бюджет):</a:t>
            </a:r>
            <a:endParaRPr lang="ru-RU" sz="64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>
              <a:buNone/>
            </a:pP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 основі ПЗСО </a:t>
            </a:r>
            <a:r>
              <a:rPr lang="ru-RU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– з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05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липня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 до 02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/ з 24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по 30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/ 19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2025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р.(31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2025 р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.)</a:t>
            </a:r>
          </a:p>
          <a:p>
            <a:pPr marL="0" indent="0">
              <a:buNone/>
            </a:pP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на основі КР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–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 05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липня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 до 02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/ з 24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по 30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/ 19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2025 р.(31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серпня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2025 р.)</a:t>
            </a:r>
          </a:p>
          <a:p>
            <a:pPr algn="ctr"/>
            <a:r>
              <a:rPr lang="uk-UA" sz="6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 </a:t>
            </a:r>
            <a:r>
              <a:rPr lang="uk-UA" sz="6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 д а т к о в а   с е с і я (контракт):</a:t>
            </a:r>
            <a:endParaRPr lang="ru-RU" sz="64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>
              <a:buNone/>
            </a:pPr>
            <a:r>
              <a:rPr lang="uk-UA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 основі ПЗСО, КР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– з 04 </a:t>
            </a:r>
            <a:r>
              <a:rPr lang="ru-RU" sz="6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жовтня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до 26 </a:t>
            </a:r>
            <a:r>
              <a:rPr lang="ru-RU" sz="6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жовтня</a:t>
            </a:r>
            <a:r>
              <a:rPr lang="ru-RU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/30 </a:t>
            </a:r>
            <a:r>
              <a:rPr lang="ru-RU" sz="6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жовтня</a:t>
            </a:r>
            <a:r>
              <a:rPr lang="ru-RU" sz="6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2025 </a:t>
            </a:r>
            <a:r>
              <a:rPr lang="ru-RU" sz="6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р.</a:t>
            </a:r>
          </a:p>
        </p:txBody>
      </p:sp>
    </p:spTree>
    <p:extLst>
      <p:ext uri="{BB962C8B-B14F-4D97-AF65-F5344CB8AC3E}">
        <p14:creationId xmlns:p14="http://schemas.microsoft.com/office/powerpoint/2010/main" val="969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513243" cy="1240409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ПОДАННЯ ДОКУМЕНТІВ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171" y="1825625"/>
            <a:ext cx="11814629" cy="4807404"/>
          </a:xfrm>
          <a:noFill/>
          <a:ln w="28575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>
              <a:lnSpc>
                <a:spcPts val="3000"/>
              </a:lnSpc>
              <a:buFont typeface="Wingdings" pitchFamily="2" charset="2"/>
              <a:buChar char="ü"/>
            </a:pP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Подання документів </a:t>
            </a: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відбувається </a:t>
            </a: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через </a:t>
            </a: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е/кабінет </a:t>
            </a: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для вступу на основі БСО , ПЗСО, КР. </a:t>
            </a:r>
          </a:p>
          <a:p>
            <a:pPr>
              <a:lnSpc>
                <a:spcPts val="3000"/>
              </a:lnSpc>
              <a:buFont typeface="Wingdings" pitchFamily="2" charset="2"/>
              <a:buChar char="ü"/>
            </a:pP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Реєстрація електронних кабінетів </a:t>
            </a: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 </a:t>
            </a: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веб-сайті за </a:t>
            </a:r>
            <a:r>
              <a:rPr lang="uk-UA" sz="6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адресою</a:t>
            </a: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:  </a:t>
            </a:r>
            <a:r>
              <a:rPr lang="en-US" sz="6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https</a:t>
            </a:r>
            <a:r>
              <a:rPr lang="uk-UA" sz="6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://</a:t>
            </a:r>
            <a:r>
              <a:rPr lang="en-US" sz="6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vstup</a:t>
            </a:r>
            <a:r>
              <a:rPr lang="uk-UA" sz="6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.</a:t>
            </a:r>
            <a:r>
              <a:rPr lang="en-US" sz="6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edbo</a:t>
            </a:r>
            <a:r>
              <a:rPr lang="uk-UA" sz="6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.</a:t>
            </a:r>
            <a:r>
              <a:rPr lang="en-US" sz="6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gov</a:t>
            </a:r>
            <a:r>
              <a:rPr lang="uk-UA" sz="6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.</a:t>
            </a:r>
            <a:r>
              <a:rPr lang="en-US" sz="6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  <a:hlinkClick r:id="rId2"/>
              </a:rPr>
              <a:t>ua</a:t>
            </a:r>
            <a:r>
              <a:rPr lang="uk-UA" sz="6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endParaRPr lang="ru-RU" sz="6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>
              <a:lnSpc>
                <a:spcPts val="3000"/>
              </a:lnSpc>
              <a:buFont typeface="Wingdings" pitchFamily="2" charset="2"/>
              <a:buChar char="ü"/>
            </a:pP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Для реєстрації необхідна:</a:t>
            </a:r>
          </a:p>
          <a:p>
            <a:pPr marL="914400" lvl="2" indent="0">
              <a:lnSpc>
                <a:spcPts val="3000"/>
              </a:lnSpc>
              <a:buNone/>
            </a:pP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 електронна пошта;</a:t>
            </a:r>
          </a:p>
          <a:p>
            <a:pPr marL="914400" lvl="2" indent="0">
              <a:lnSpc>
                <a:spcPts val="3000"/>
              </a:lnSpc>
              <a:buNone/>
            </a:pP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 фото </a:t>
            </a:r>
            <a:r>
              <a:rPr lang="ru-RU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3×4 см</a:t>
            </a: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;</a:t>
            </a:r>
          </a:p>
          <a:p>
            <a:pPr marL="914400" lvl="2" indent="0">
              <a:lnSpc>
                <a:spcPts val="3000"/>
              </a:lnSpc>
              <a:buNone/>
            </a:pP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 серія </a:t>
            </a: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і номер документа про освіту;</a:t>
            </a:r>
          </a:p>
          <a:p>
            <a:pPr marL="914400" lvl="2" indent="0">
              <a:lnSpc>
                <a:spcPts val="3000"/>
              </a:lnSpc>
              <a:buNone/>
            </a:pP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 серія </a:t>
            </a: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і номер документа, що посвідчує особу (</a:t>
            </a:r>
            <a:r>
              <a:rPr lang="en-US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ID</a:t>
            </a: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-картка) або номер </a:t>
            </a: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ІПН.</a:t>
            </a:r>
          </a:p>
          <a:p>
            <a:pPr marL="1771650" lvl="2" indent="-857250">
              <a:lnSpc>
                <a:spcPts val="3000"/>
              </a:lnSpc>
              <a:buFontTx/>
              <a:buChar char="-"/>
            </a:pPr>
            <a:endParaRPr lang="ru-RU" sz="6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 algn="ctr">
              <a:lnSpc>
                <a:spcPts val="3000"/>
              </a:lnSpc>
              <a:buNone/>
            </a:pPr>
            <a:r>
              <a:rPr lang="uk-UA" sz="6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У </a:t>
            </a:r>
            <a:r>
              <a:rPr lang="uk-UA" sz="6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КОЛЕДЖІ ПРАЦЮЄ КОНСУЛЬТАЦІЙНИЙ ЦЕНТР ДЛЯ </a:t>
            </a:r>
            <a:r>
              <a:rPr lang="uk-UA" sz="6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АБІТУРІЄНТІВ !!!</a:t>
            </a:r>
            <a:endParaRPr lang="ru-RU" sz="6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0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93331"/>
            <a:ext cx="9637486" cy="1198741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ПЕРЕЛІК ДОКУМЕНТІВ</a:t>
            </a:r>
            <a:endParaRPr lang="ru-RU" b="1" dirty="0">
              <a:solidFill>
                <a:srgbClr val="00206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229" y="1582056"/>
            <a:ext cx="11756571" cy="4804229"/>
          </a:xfrm>
          <a:ln w="28575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1.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Заява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про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вступ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 </a:t>
            </a:r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електронному </a:t>
            </a:r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кабінеті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;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2.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Документ про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освіту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(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оригінал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і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копія</a:t>
            </a:r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– 3 шт.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);</a:t>
            </a:r>
            <a:endParaRPr lang="uk-UA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3.Сертифікат  НМТ 2022-2025 рр.;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4</a:t>
            </a:r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Копія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паспорта (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ID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картки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) (3 шт.);</a:t>
            </a:r>
          </a:p>
          <a:p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5</a:t>
            </a:r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 </a:t>
            </a:r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Копія довідки про реєстрацію місця проживання (3 шт.);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6</a:t>
            </a:r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Копію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картки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платника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податків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(І</a:t>
            </a:r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Н) (3 шт.);</a:t>
            </a:r>
          </a:p>
          <a:p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7</a:t>
            </a:r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 </a:t>
            </a:r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Копії документів, які підтверджують </a:t>
            </a:r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право </a:t>
            </a:r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 пільгові умови вступу (3 шт.);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8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Медична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довідки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– Ф063, Ф086,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епікріз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підлітка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(для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юнаків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);</a:t>
            </a:r>
          </a:p>
          <a:p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9</a:t>
            </a:r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 </a:t>
            </a:r>
            <a:r>
              <a:rPr lang="uk-U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Копія військово-облікового документа для військовозобов’язаних (3 шт.);  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r>
              <a:rPr lang="uk-UA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10. </a:t>
            </a:r>
            <a:r>
              <a:rPr lang="ru-RU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Чотири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фотокарток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розміром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3×4 см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</a:t>
            </a:r>
          </a:p>
          <a:p>
            <a:pPr marL="0" indent="0">
              <a:buNone/>
            </a:pPr>
            <a:endParaRPr lang="ru-RU" b="1" dirty="0" smtClean="0">
              <a:solidFill>
                <a:srgbClr val="0070C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>
              <a:buNone/>
            </a:pPr>
            <a:endParaRPr lang="ru-RU" sz="2000" b="1" dirty="0">
              <a:solidFill>
                <a:srgbClr val="0070C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847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600329" cy="1240409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ЗАЯВИ ВСТУПНИКА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342" y="1825625"/>
            <a:ext cx="11495315" cy="4351338"/>
          </a:xfrm>
          <a:ln w="28575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Документ 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про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попередню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освіту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має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бути внесений до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реєстрації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першої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заяви на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відповідній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основі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; </a:t>
            </a:r>
          </a:p>
          <a:p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Кількість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заяв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для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здобуття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ФПО 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не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регламентується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;</a:t>
            </a:r>
          </a:p>
          <a:p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Після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підтвердження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вибору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місця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навчання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заяви на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місця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державного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замовлення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за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іншими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КП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вважаються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в ЄДЕБО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заявами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тільки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на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місця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за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кошти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фізичних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осіб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;</a:t>
            </a:r>
          </a:p>
          <a:p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Зміна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вибору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місця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навчання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за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державним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замовленням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не </a:t>
            </a:r>
            <a:r>
              <a:rPr lang="ru-RU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припускається</a:t>
            </a:r>
            <a:r>
              <a:rPr lang="ru-RU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</a:t>
            </a:r>
            <a:endParaRPr lang="ru-RU" sz="3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737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3428" y="333830"/>
            <a:ext cx="9550401" cy="1625599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КОНКУРСНИЙ ВІДБІР </a:t>
            </a:r>
            <a:r>
              <a:rPr lang="ru-RU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</a:br>
            <a:r>
              <a:rPr lang="ru-RU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ДЛЯ </a:t>
            </a:r>
            <a:r>
              <a:rPr lang="ru-RU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ЗДОБУТЯ </a:t>
            </a:r>
            <a:r>
              <a:rPr lang="ru-RU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ФМБ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400" y="2286000"/>
            <a:ext cx="11321143" cy="4023360"/>
          </a:xfrm>
          <a:ln w="28575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ru-RU" sz="3200" b="1" u="sng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На </a:t>
            </a:r>
            <a:r>
              <a:rPr lang="ru-RU" sz="32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о с н о в і  БСО:</a:t>
            </a:r>
          </a:p>
          <a:p>
            <a:pPr marL="0" indent="0">
              <a:buNone/>
            </a:pPr>
            <a:r>
              <a:rPr lang="ru-RU" sz="3200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на бюджет/контракт – </a:t>
            </a:r>
            <a:r>
              <a:rPr lang="ru-RU" sz="3200" b="1" dirty="0" err="1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співбесіда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з </a:t>
            </a:r>
            <a:r>
              <a:rPr lang="ru-RU" sz="3200" b="1" dirty="0" err="1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української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мови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та </a:t>
            </a:r>
          </a:p>
          <a:p>
            <a:pPr marL="0" indent="0">
              <a:buNone/>
            </a:pPr>
            <a:r>
              <a:rPr lang="ru-RU" sz="3200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                                </a:t>
            </a:r>
            <a:r>
              <a:rPr lang="ru-RU" sz="3200" b="1" dirty="0" err="1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мотиваційний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лист. </a:t>
            </a:r>
          </a:p>
          <a:p>
            <a:r>
              <a:rPr lang="ru-RU" sz="32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На о с н о в і  </a:t>
            </a:r>
            <a:r>
              <a:rPr lang="ru-RU" sz="32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ПЗСО, ОКР «КР», НРК5</a:t>
            </a:r>
            <a:r>
              <a:rPr lang="ru-RU" sz="3200" b="1" u="sng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, НРК6, НРК7</a:t>
            </a:r>
            <a:r>
              <a:rPr lang="ru-RU" sz="3200" b="1" u="sng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:</a:t>
            </a:r>
            <a:endParaRPr lang="ru-RU" sz="3200" b="1" u="sng" dirty="0" smtClean="0">
              <a:solidFill>
                <a:srgbClr val="00206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на 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бюджет/контракт </a:t>
            </a:r>
            <a:r>
              <a:rPr lang="ru-RU" sz="3200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– </a:t>
            </a:r>
            <a:r>
              <a:rPr lang="ru-RU" sz="3200" b="1" dirty="0" err="1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співбесіда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з </a:t>
            </a:r>
            <a:r>
              <a:rPr lang="ru-RU" sz="3200" b="1" dirty="0" err="1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української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мови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або</a:t>
            </a:r>
            <a:endParaRPr lang="ru-RU" sz="3200" b="1" dirty="0" smtClean="0">
              <a:solidFill>
                <a:srgbClr val="00206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>
              <a:buNone/>
            </a:pPr>
            <a:r>
              <a:rPr lang="ru-RU" sz="3200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                               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НМТ та  </a:t>
            </a:r>
            <a:r>
              <a:rPr lang="ru-RU" sz="3200" b="1" dirty="0" err="1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мотиваційний</a:t>
            </a:r>
            <a:r>
              <a:rPr lang="ru-RU" sz="3200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лист.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9953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ПІДТВЕРДЖЕННЯ МІСЦЯ НАВЧАННЯ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024" y="2220685"/>
            <a:ext cx="11054686" cy="3956277"/>
          </a:xfrm>
          <a:ln w="28575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Вступники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можуть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підтвердити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вибір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одного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місця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навчання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в е/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кабінеті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або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(в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разі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відсутності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е/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кабінету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)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особисто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в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закладі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освіти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чи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засобами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електронного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зв’язку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з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накладанням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КЕП;</a:t>
            </a:r>
          </a:p>
          <a:p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Подання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оригіналів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копій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сканів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тощо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документів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про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раніше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здобуту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освіту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для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підтвердження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вибору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місця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навчання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не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передбачене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зберігання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цих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документів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у закладах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освіти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не </a:t>
            </a:r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вимагається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676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585815" cy="149961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Gulim" panose="020B0600000101010101" pitchFamily="34" charset="-127"/>
                <a:ea typeface="Gulim" panose="020B0600000101010101" pitchFamily="34" charset="-127"/>
              </a:rPr>
              <a:t>ДЕЯКІ ОСОБЛИВОСТІ ВСТУПНОЇ КАМПАНІЇ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458" y="2286000"/>
            <a:ext cx="11437256" cy="4023360"/>
          </a:xfrm>
          <a:ln w="28575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Якщо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пільговиків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більше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30%, то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можна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звертатись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для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збільшення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бюджетних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місць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;</a:t>
            </a:r>
          </a:p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Сільського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та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інших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коефіцієнтів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не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передбачено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;</a:t>
            </a:r>
          </a:p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 До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10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балів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до КБ за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підготовчі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курси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включаються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в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оцінку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вступного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випробування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;</a:t>
            </a:r>
          </a:p>
          <a:p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-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Прийом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здобувачів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освіти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на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основі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БСО, ПЗСО і КР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здійснюється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на перший </a:t>
            </a:r>
            <a:r>
              <a:rPr lang="ru-RU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рік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навчання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lim" panose="020B0600000101010101" pitchFamily="34" charset="-127"/>
                <a:ea typeface="Gulim" panose="020B0600000101010101" pitchFamily="34" charset="-127"/>
              </a:rPr>
              <a:t>.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0787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754</TotalTime>
  <Words>889</Words>
  <Application>Microsoft Office PowerPoint</Application>
  <PresentationFormat>Широкоэкранный</PresentationFormat>
  <Paragraphs>120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Aharoni</vt:lpstr>
      <vt:lpstr>Arial Black</vt:lpstr>
      <vt:lpstr>Calibri</vt:lpstr>
      <vt:lpstr>Gulim</vt:lpstr>
      <vt:lpstr>Tw Cen MT</vt:lpstr>
      <vt:lpstr>Tw Cen MT Condensed</vt:lpstr>
      <vt:lpstr>Wingdings</vt:lpstr>
      <vt:lpstr>Wingdings 3</vt:lpstr>
      <vt:lpstr>Интеграл</vt:lpstr>
      <vt:lpstr>ВІДОКРЕМЛЕНИЙ СТРУКТУРНИЙ ПІДРОЗДІЛ «ТЕХНОЛОГІЧНИЙ ФАХОВИЙ КОЛЕДЖ ДНІПРОВСЬКОГО ДЕРЖАВНОГО  АГРАРНО-ЕКОНОМІЧНОГО УНІВЕРСИТЕТУ»</vt:lpstr>
      <vt:lpstr>ПРОЄКТ ПРИЙОМУ 2025</vt:lpstr>
      <vt:lpstr>ТЕРМІНИ ПРИЙОМУ ДОКУМЕНТІВ</vt:lpstr>
      <vt:lpstr>ПОДАННЯ ДОКУМЕНТІВ</vt:lpstr>
      <vt:lpstr>ПЕРЕЛІК ДОКУМЕНТІВ</vt:lpstr>
      <vt:lpstr>ЗАЯВИ ВСТУПНИКА</vt:lpstr>
      <vt:lpstr>КОНКУРСНИЙ ВІДБІР  ДЛЯ ЗДОБУТЯ ФМБ</vt:lpstr>
      <vt:lpstr>ПІДТВЕРДЖЕННЯ МІСЦЯ НАВЧАННЯ</vt:lpstr>
      <vt:lpstr>ДЕЯКІ ОСОБЛИВОСТІ ВСТУПНОЇ КАМПАНІЇ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ВІЖЛКРЕМЛЕНИ</dc:title>
  <dc:creator>Пользователь</dc:creator>
  <cp:lastModifiedBy>PC</cp:lastModifiedBy>
  <cp:revision>73</cp:revision>
  <dcterms:created xsi:type="dcterms:W3CDTF">2023-03-31T17:06:20Z</dcterms:created>
  <dcterms:modified xsi:type="dcterms:W3CDTF">2025-06-21T05:53:56Z</dcterms:modified>
</cp:coreProperties>
</file>